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custDataLst>
    <p:tags r:id="rId3"/>
  </p:custDataLst>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1500" y="-348"/>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18561216"/>
            <a:ext cx="43891200" cy="14357184"/>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12" name="Rectangle 11"/>
          <p:cNvSpPr/>
          <p:nvPr/>
        </p:nvSpPr>
        <p:spPr>
          <a:xfrm>
            <a:off x="0" y="0"/>
            <a:ext cx="43891200" cy="18561216"/>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dirty="0"/>
          </a:p>
        </p:txBody>
      </p:sp>
      <p:sp>
        <p:nvSpPr>
          <p:cNvPr id="13" name="Rectangle 12"/>
          <p:cNvSpPr/>
          <p:nvPr/>
        </p:nvSpPr>
        <p:spPr>
          <a:xfrm>
            <a:off x="0" y="12731093"/>
            <a:ext cx="43891200" cy="109728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14" name="Oval 13"/>
          <p:cNvSpPr/>
          <p:nvPr/>
        </p:nvSpPr>
        <p:spPr>
          <a:xfrm>
            <a:off x="0" y="7680960"/>
            <a:ext cx="43891200" cy="2450592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3" name="Subtitle 2"/>
          <p:cNvSpPr>
            <a:spLocks noGrp="1"/>
          </p:cNvSpPr>
          <p:nvPr>
            <p:ph type="subTitle" idx="1"/>
          </p:nvPr>
        </p:nvSpPr>
        <p:spPr>
          <a:xfrm>
            <a:off x="7074216" y="24252219"/>
            <a:ext cx="27057648" cy="4234171"/>
          </a:xfrm>
        </p:spPr>
        <p:txBody>
          <a:bodyPr>
            <a:normAutofit/>
          </a:bodyPr>
          <a:lstStyle>
            <a:lvl1pPr marL="0" indent="0" algn="l">
              <a:buNone/>
              <a:defRPr sz="10600">
                <a:solidFill>
                  <a:schemeClr val="tx2"/>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579C4A4-9809-4D2D-960E-3D91C3F78709}" type="datetimeFigureOut">
              <a:rPr lang="en-US" smtClean="0"/>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BC9F5-DF2E-4BEC-AA69-2348DF6656B7}" type="slidenum">
              <a:rPr lang="en-US" smtClean="0"/>
              <a:t>‹#›</a:t>
            </a:fld>
            <a:endParaRPr lang="en-US"/>
          </a:p>
        </p:txBody>
      </p:sp>
      <p:sp>
        <p:nvSpPr>
          <p:cNvPr id="2" name="Title 1"/>
          <p:cNvSpPr>
            <a:spLocks noGrp="1"/>
          </p:cNvSpPr>
          <p:nvPr>
            <p:ph type="ctrTitle"/>
          </p:nvPr>
        </p:nvSpPr>
        <p:spPr>
          <a:xfrm>
            <a:off x="3924391" y="15034994"/>
            <a:ext cx="34441685" cy="8607202"/>
          </a:xfrm>
          <a:effectLst/>
        </p:spPr>
        <p:txBody>
          <a:bodyPr>
            <a:noAutofit/>
          </a:bodyPr>
          <a:lstStyle>
            <a:lvl1pPr marL="3072384" indent="-2194560" algn="l">
              <a:defRPr sz="259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9144000" y="3511291"/>
            <a:ext cx="30723840" cy="1667865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79C4A4-9809-4D2D-960E-3D91C3F78709}" type="datetimeFigureOut">
              <a:rPr lang="en-US" smtClean="0"/>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BC9F5-DF2E-4BEC-AA69-2348DF6656B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38038" y="1807284"/>
            <a:ext cx="9875520" cy="25144027"/>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15955745" y="3511294"/>
            <a:ext cx="23180578" cy="234946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79C4A4-9809-4D2D-960E-3D91C3F78709}" type="datetimeFigureOut">
              <a:rPr lang="en-US" smtClean="0"/>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BC9F5-DF2E-4BEC-AA69-2348DF6656B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579C4A4-9809-4D2D-960E-3D91C3F78709}" type="datetimeFigureOut">
              <a:rPr lang="en-US" smtClean="0"/>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BC9F5-DF2E-4BEC-AA69-2348DF6656B7}"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5486400" y="3511296"/>
            <a:ext cx="30723840" cy="166786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18561216"/>
            <a:ext cx="43891200" cy="14357184"/>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8" name="Rectangle 7"/>
          <p:cNvSpPr/>
          <p:nvPr/>
        </p:nvSpPr>
        <p:spPr>
          <a:xfrm>
            <a:off x="0" y="0"/>
            <a:ext cx="43891200" cy="18561216"/>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dirty="0"/>
          </a:p>
        </p:txBody>
      </p:sp>
      <p:sp>
        <p:nvSpPr>
          <p:cNvPr id="9" name="Rectangle 8"/>
          <p:cNvSpPr/>
          <p:nvPr/>
        </p:nvSpPr>
        <p:spPr>
          <a:xfrm>
            <a:off x="0" y="12731093"/>
            <a:ext cx="43891200" cy="109728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10" name="Oval 9"/>
          <p:cNvSpPr/>
          <p:nvPr/>
        </p:nvSpPr>
        <p:spPr>
          <a:xfrm>
            <a:off x="0" y="7680960"/>
            <a:ext cx="43891200" cy="2450592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2" name="Title 1"/>
          <p:cNvSpPr>
            <a:spLocks noGrp="1"/>
          </p:cNvSpPr>
          <p:nvPr>
            <p:ph type="title"/>
          </p:nvPr>
        </p:nvSpPr>
        <p:spPr>
          <a:xfrm>
            <a:off x="9759336" y="10428710"/>
            <a:ext cx="28639997" cy="11632061"/>
          </a:xfrm>
          <a:effectLst/>
        </p:spPr>
        <p:txBody>
          <a:bodyPr anchor="b"/>
          <a:lstStyle>
            <a:lvl1pPr algn="r">
              <a:defRPr sz="221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9707703" y="22116053"/>
            <a:ext cx="28658371" cy="4010208"/>
          </a:xfrm>
        </p:spPr>
        <p:txBody>
          <a:bodyPr anchor="t"/>
          <a:lstStyle>
            <a:lvl1pPr marL="0" indent="0" algn="r">
              <a:buNone/>
              <a:defRPr sz="9600">
                <a:solidFill>
                  <a:schemeClr val="tx2"/>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79C4A4-9809-4D2D-960E-3D91C3F78709}" type="datetimeFigureOut">
              <a:rPr lang="en-US" smtClean="0"/>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BC9F5-DF2E-4BEC-AA69-2348DF6656B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579C4A4-9809-4D2D-960E-3D91C3F78709}" type="datetimeFigureOut">
              <a:rPr lang="en-US" smtClean="0"/>
              <a:t>4/23/2012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BC9F5-DF2E-4BEC-AA69-2348DF6656B7}"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5486395" y="3511291"/>
            <a:ext cx="16064179" cy="166786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22296730" y="3511296"/>
            <a:ext cx="16064179" cy="166786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486400" y="3511296"/>
            <a:ext cx="16064179" cy="3070858"/>
          </a:xfrm>
        </p:spPr>
        <p:txBody>
          <a:bodyPr anchor="b">
            <a:noAutofit/>
          </a:bodyPr>
          <a:lstStyle>
            <a:lvl1pPr marL="0" indent="0" algn="ctr">
              <a:buNone/>
              <a:defRPr lang="en-US" sz="115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5550946" y="6721570"/>
            <a:ext cx="16064179" cy="13167360"/>
          </a:xfrm>
        </p:spPr>
        <p:txBody>
          <a:bodyPr>
            <a:normAutofit/>
          </a:bodyPr>
          <a:lstStyle>
            <a:lvl1pPr>
              <a:defRPr sz="8600"/>
            </a:lvl1pPr>
            <a:lvl2pPr>
              <a:defRPr sz="8600"/>
            </a:lvl2pPr>
            <a:lvl3pPr>
              <a:defRPr sz="77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307050" y="3511296"/>
            <a:ext cx="16064179" cy="3070858"/>
          </a:xfrm>
        </p:spPr>
        <p:txBody>
          <a:bodyPr anchor="b">
            <a:noAutofit/>
          </a:bodyPr>
          <a:lstStyle>
            <a:lvl1pPr marL="0" indent="0" algn="ctr">
              <a:buNone/>
              <a:defRPr lang="en-US" sz="115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marL="0" lvl="0" indent="0" algn="ctr" defTabSz="4389120" rtl="0" eaLnBrk="1" latinLnBrk="0" hangingPunct="1">
              <a:spcBef>
                <a:spcPct val="20000"/>
              </a:spcBef>
              <a:spcAft>
                <a:spcPts val="144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22296120" y="6715354"/>
            <a:ext cx="16064179" cy="13167360"/>
          </a:xfrm>
        </p:spPr>
        <p:txBody>
          <a:bodyPr>
            <a:normAutofit/>
          </a:bodyPr>
          <a:lstStyle>
            <a:lvl1pPr>
              <a:defRPr sz="8600"/>
            </a:lvl1pPr>
            <a:lvl2pPr>
              <a:defRPr sz="8600"/>
            </a:lvl2pPr>
            <a:lvl3pPr>
              <a:defRPr sz="77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579C4A4-9809-4D2D-960E-3D91C3F78709}" type="datetimeFigureOut">
              <a:rPr lang="en-US" smtClean="0"/>
              <a:t>4/23/2012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FBC9F5-DF2E-4BEC-AA69-2348DF6656B7}"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579C4A4-9809-4D2D-960E-3D91C3F78709}" type="datetimeFigureOut">
              <a:rPr lang="en-US" smtClean="0"/>
              <a:t>4/23/2012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FBC9F5-DF2E-4BEC-AA69-2348DF6656B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9C4A4-9809-4D2D-960E-3D91C3F78709}" type="datetimeFigureOut">
              <a:rPr lang="en-US" smtClean="0"/>
              <a:t>4/23/2012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FBC9F5-DF2E-4BEC-AA69-2348DF6656B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7658" y="10607043"/>
            <a:ext cx="17453208" cy="6040766"/>
          </a:xfrm>
          <a:effectLst/>
        </p:spPr>
        <p:txBody>
          <a:bodyPr anchor="b">
            <a:noAutofit/>
          </a:bodyPr>
          <a:lstStyle>
            <a:lvl1pPr marL="1097280" indent="-1097280" algn="l">
              <a:defRPr sz="134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22048874" y="3511296"/>
            <a:ext cx="19282008" cy="23494704"/>
          </a:xfrm>
        </p:spPr>
        <p:txBody>
          <a:bodyPr anchor="ctr"/>
          <a:lstStyle>
            <a:lvl1pPr>
              <a:defRPr sz="10600"/>
            </a:lvl1pPr>
            <a:lvl2pPr>
              <a:defRPr sz="9600"/>
            </a:lvl2pPr>
            <a:lvl3pPr>
              <a:defRPr sz="8600"/>
            </a:lvl3pPr>
            <a:lvl4pPr>
              <a:defRPr sz="7700"/>
            </a:lvl4pPr>
            <a:lvl5pPr>
              <a:defRPr sz="67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163672" y="16789450"/>
            <a:ext cx="16265568" cy="10269686"/>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79C4A4-9809-4D2D-960E-3D91C3F78709}" type="datetimeFigureOut">
              <a:rPr lang="en-US" smtClean="0"/>
              <a:t>4/23/2012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BC9F5-DF2E-4BEC-AA69-2348DF6656B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18561216"/>
            <a:ext cx="43891200" cy="14357184"/>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9" name="Rectangle 8"/>
          <p:cNvSpPr/>
          <p:nvPr/>
        </p:nvSpPr>
        <p:spPr>
          <a:xfrm>
            <a:off x="0" y="0"/>
            <a:ext cx="43891200" cy="18561216"/>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dirty="0"/>
          </a:p>
        </p:txBody>
      </p:sp>
      <p:sp>
        <p:nvSpPr>
          <p:cNvPr id="10" name="Rectangle 9"/>
          <p:cNvSpPr/>
          <p:nvPr/>
        </p:nvSpPr>
        <p:spPr>
          <a:xfrm>
            <a:off x="0" y="12731093"/>
            <a:ext cx="43891200" cy="109728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11" name="Oval 10"/>
          <p:cNvSpPr/>
          <p:nvPr/>
        </p:nvSpPr>
        <p:spPr>
          <a:xfrm>
            <a:off x="0" y="7680960"/>
            <a:ext cx="43891200" cy="2450592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3" name="Picture Placeholder 2"/>
          <p:cNvSpPr>
            <a:spLocks noGrp="1"/>
          </p:cNvSpPr>
          <p:nvPr>
            <p:ph type="pic" idx="1"/>
          </p:nvPr>
        </p:nvSpPr>
        <p:spPr>
          <a:xfrm>
            <a:off x="21480840" y="5486400"/>
            <a:ext cx="19751040" cy="15013469"/>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96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4213858" y="4850333"/>
            <a:ext cx="17731747" cy="10382496"/>
          </a:xfrm>
        </p:spPr>
        <p:txBody>
          <a:bodyPr anchor="b"/>
          <a:lstStyle>
            <a:lvl1pPr marL="877824" indent="-877824">
              <a:buFont typeface="Georgia" pitchFamily="18" charset="0"/>
              <a:buChar char="*"/>
              <a:defRPr sz="7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79C4A4-9809-4D2D-960E-3D91C3F78709}" type="datetimeFigureOut">
              <a:rPr lang="en-US" smtClean="0"/>
              <a:t>4/23/2012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BC9F5-DF2E-4BEC-AA69-2348DF6656B7}" type="slidenum">
              <a:rPr lang="en-US" smtClean="0"/>
              <a:t>‹#›</a:t>
            </a:fld>
            <a:endParaRPr lang="en-US"/>
          </a:p>
        </p:txBody>
      </p:sp>
      <p:sp>
        <p:nvSpPr>
          <p:cNvPr id="2" name="Title 1"/>
          <p:cNvSpPr>
            <a:spLocks noGrp="1"/>
          </p:cNvSpPr>
          <p:nvPr>
            <p:ph type="title"/>
          </p:nvPr>
        </p:nvSpPr>
        <p:spPr>
          <a:xfrm>
            <a:off x="3490887" y="21429221"/>
            <a:ext cx="30640982" cy="5486400"/>
          </a:xfrm>
        </p:spPr>
        <p:txBody>
          <a:bodyPr anchor="b">
            <a:noAutofit/>
          </a:bodyPr>
          <a:lstStyle>
            <a:lvl1pPr algn="l">
              <a:defRPr sz="221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24505920"/>
            <a:ext cx="43891200" cy="84124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8" name="Rectangle 7"/>
          <p:cNvSpPr/>
          <p:nvPr/>
        </p:nvSpPr>
        <p:spPr>
          <a:xfrm>
            <a:off x="0" y="0"/>
            <a:ext cx="43891200" cy="24505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dirty="0"/>
          </a:p>
        </p:txBody>
      </p:sp>
      <p:sp>
        <p:nvSpPr>
          <p:cNvPr id="9" name="Rectangle 8"/>
          <p:cNvSpPr/>
          <p:nvPr/>
        </p:nvSpPr>
        <p:spPr>
          <a:xfrm>
            <a:off x="0" y="18087859"/>
            <a:ext cx="43891200" cy="109728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10" name="Oval 9"/>
          <p:cNvSpPr/>
          <p:nvPr/>
        </p:nvSpPr>
        <p:spPr>
          <a:xfrm>
            <a:off x="0" y="7680960"/>
            <a:ext cx="43891200" cy="2450592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2" name="Title Placeholder 1"/>
          <p:cNvSpPr>
            <a:spLocks noGrp="1"/>
          </p:cNvSpPr>
          <p:nvPr>
            <p:ph type="title"/>
          </p:nvPr>
        </p:nvSpPr>
        <p:spPr>
          <a:xfrm>
            <a:off x="8607790" y="20986406"/>
            <a:ext cx="31260053" cy="5486400"/>
          </a:xfrm>
          <a:prstGeom prst="rect">
            <a:avLst/>
          </a:prstGeom>
          <a:effectLst/>
        </p:spPr>
        <p:txBody>
          <a:bodyPr vert="horz" lIns="438912" tIns="219456" rIns="438912" bIns="219456"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5486400" y="3514848"/>
            <a:ext cx="30723840" cy="16678656"/>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626560" y="29626562"/>
            <a:ext cx="12070080" cy="1752600"/>
          </a:xfrm>
          <a:prstGeom prst="rect">
            <a:avLst/>
          </a:prstGeom>
        </p:spPr>
        <p:txBody>
          <a:bodyPr vert="horz" lIns="438912" tIns="219456" rIns="438912" bIns="219456" rtlCol="0" anchor="ctr"/>
          <a:lstStyle>
            <a:lvl1pPr algn="r">
              <a:defRPr sz="5300" b="1">
                <a:solidFill>
                  <a:schemeClr val="tx1">
                    <a:lumMod val="50000"/>
                    <a:lumOff val="50000"/>
                  </a:schemeClr>
                </a:solidFill>
              </a:defRPr>
            </a:lvl1pPr>
          </a:lstStyle>
          <a:p>
            <a:fld id="{A579C4A4-9809-4D2D-960E-3D91C3F78709}" type="datetimeFigureOut">
              <a:rPr lang="en-US" smtClean="0"/>
              <a:t>4/23/2012</a:t>
            </a:fld>
            <a:endParaRPr lang="en-US"/>
          </a:p>
        </p:txBody>
      </p:sp>
      <p:sp>
        <p:nvSpPr>
          <p:cNvPr id="5" name="Footer Placeholder 4"/>
          <p:cNvSpPr>
            <a:spLocks noGrp="1"/>
          </p:cNvSpPr>
          <p:nvPr>
            <p:ph type="ftr" sz="quarter" idx="3"/>
          </p:nvPr>
        </p:nvSpPr>
        <p:spPr>
          <a:xfrm>
            <a:off x="2194558" y="29626562"/>
            <a:ext cx="16093445" cy="1752600"/>
          </a:xfrm>
          <a:prstGeom prst="rect">
            <a:avLst/>
          </a:prstGeom>
        </p:spPr>
        <p:txBody>
          <a:bodyPr vert="horz" lIns="438912" tIns="219456" rIns="438912" bIns="219456" rtlCol="0" anchor="ctr"/>
          <a:lstStyle>
            <a:lvl1pPr algn="l">
              <a:defRPr sz="53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8288000" y="29626562"/>
            <a:ext cx="8778240" cy="1752600"/>
          </a:xfrm>
          <a:prstGeom prst="rect">
            <a:avLst/>
          </a:prstGeom>
        </p:spPr>
        <p:txBody>
          <a:bodyPr vert="horz" lIns="438912" tIns="219456" rIns="438912" bIns="219456" rtlCol="0" anchor="ctr"/>
          <a:lstStyle>
            <a:lvl1pPr algn="ctr">
              <a:defRPr sz="5800" b="1">
                <a:solidFill>
                  <a:schemeClr val="tx1">
                    <a:lumMod val="50000"/>
                    <a:lumOff val="50000"/>
                  </a:schemeClr>
                </a:solidFill>
              </a:defRPr>
            </a:lvl1pPr>
          </a:lstStyle>
          <a:p>
            <a:fld id="{56FBC9F5-DF2E-4BEC-AA69-2348DF6656B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1536192" indent="-1536192" algn="r" defTabSz="4389120" rtl="0" eaLnBrk="1" latinLnBrk="0" hangingPunct="1">
        <a:spcBef>
          <a:spcPct val="0"/>
        </a:spcBef>
        <a:buClr>
          <a:schemeClr val="accent6">
            <a:lumMod val="75000"/>
          </a:schemeClr>
        </a:buClr>
        <a:buSzPct val="128000"/>
        <a:buFont typeface="Georgia" pitchFamily="18" charset="0"/>
        <a:buChar char="*"/>
        <a:defRPr sz="221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097280" indent="-877824" algn="l" defTabSz="4389120" rtl="0" eaLnBrk="1" latinLnBrk="0" hangingPunct="1">
        <a:spcBef>
          <a:spcPct val="20000"/>
        </a:spcBef>
        <a:spcAft>
          <a:spcPts val="1440"/>
        </a:spcAft>
        <a:buClr>
          <a:schemeClr val="accent6">
            <a:lumMod val="75000"/>
          </a:schemeClr>
        </a:buClr>
        <a:buSzPct val="130000"/>
        <a:buFont typeface="Georgia" pitchFamily="18" charset="0"/>
        <a:buChar char="*"/>
        <a:defRPr sz="10600" kern="1200">
          <a:solidFill>
            <a:schemeClr val="tx1">
              <a:lumMod val="75000"/>
              <a:lumOff val="25000"/>
            </a:schemeClr>
          </a:solidFill>
          <a:latin typeface="+mn-lt"/>
          <a:ea typeface="+mn-ea"/>
          <a:cs typeface="+mn-cs"/>
        </a:defRPr>
      </a:lvl1pPr>
      <a:lvl2pPr marL="2633472" indent="-877824" algn="l" defTabSz="4389120" rtl="0" eaLnBrk="1" latinLnBrk="0" hangingPunct="1">
        <a:spcBef>
          <a:spcPct val="20000"/>
        </a:spcBef>
        <a:spcAft>
          <a:spcPts val="1440"/>
        </a:spcAft>
        <a:buClr>
          <a:schemeClr val="accent6">
            <a:lumMod val="75000"/>
          </a:schemeClr>
        </a:buClr>
        <a:buSzPct val="130000"/>
        <a:buFont typeface="Georgia" pitchFamily="18" charset="0"/>
        <a:buChar char="*"/>
        <a:defRPr sz="9600" kern="1200">
          <a:solidFill>
            <a:schemeClr val="tx1">
              <a:lumMod val="75000"/>
              <a:lumOff val="25000"/>
            </a:schemeClr>
          </a:solidFill>
          <a:latin typeface="+mn-lt"/>
          <a:ea typeface="+mn-ea"/>
          <a:cs typeface="+mn-cs"/>
        </a:defRPr>
      </a:lvl2pPr>
      <a:lvl3pPr marL="3950208" indent="-877824" algn="l" defTabSz="4389120" rtl="0" eaLnBrk="1" latinLnBrk="0" hangingPunct="1">
        <a:spcBef>
          <a:spcPct val="20000"/>
        </a:spcBef>
        <a:spcAft>
          <a:spcPts val="1440"/>
        </a:spcAft>
        <a:buClr>
          <a:schemeClr val="accent6">
            <a:lumMod val="75000"/>
          </a:schemeClr>
        </a:buClr>
        <a:buSzPct val="130000"/>
        <a:buFont typeface="Georgia" pitchFamily="18" charset="0"/>
        <a:buChar char="*"/>
        <a:defRPr sz="8600" kern="1200">
          <a:solidFill>
            <a:schemeClr val="tx1">
              <a:lumMod val="75000"/>
              <a:lumOff val="25000"/>
            </a:schemeClr>
          </a:solidFill>
          <a:latin typeface="+mn-lt"/>
          <a:ea typeface="+mn-ea"/>
          <a:cs typeface="+mn-cs"/>
        </a:defRPr>
      </a:lvl3pPr>
      <a:lvl4pPr marL="5266944" indent="-877824" algn="l" defTabSz="4389120" rtl="0" eaLnBrk="1" latinLnBrk="0" hangingPunct="1">
        <a:spcBef>
          <a:spcPct val="20000"/>
        </a:spcBef>
        <a:spcAft>
          <a:spcPts val="1440"/>
        </a:spcAft>
        <a:buClr>
          <a:schemeClr val="accent6">
            <a:lumMod val="75000"/>
          </a:schemeClr>
        </a:buClr>
        <a:buSzPct val="130000"/>
        <a:buFont typeface="Georgia" pitchFamily="18" charset="0"/>
        <a:buChar char="*"/>
        <a:defRPr sz="7700" kern="1200">
          <a:solidFill>
            <a:schemeClr val="tx1">
              <a:lumMod val="75000"/>
              <a:lumOff val="25000"/>
            </a:schemeClr>
          </a:solidFill>
          <a:latin typeface="+mn-lt"/>
          <a:ea typeface="+mn-ea"/>
          <a:cs typeface="+mn-cs"/>
        </a:defRPr>
      </a:lvl4pPr>
      <a:lvl5pPr marL="6671462" indent="-877824" algn="l" defTabSz="4389120" rtl="0" eaLnBrk="1" latinLnBrk="0" hangingPunct="1">
        <a:spcBef>
          <a:spcPct val="20000"/>
        </a:spcBef>
        <a:spcAft>
          <a:spcPts val="1440"/>
        </a:spcAft>
        <a:buClr>
          <a:schemeClr val="accent6">
            <a:lumMod val="75000"/>
          </a:schemeClr>
        </a:buClr>
        <a:buSzPct val="130000"/>
        <a:buFont typeface="Georgia" pitchFamily="18" charset="0"/>
        <a:buChar char="*"/>
        <a:defRPr sz="6700" kern="1200">
          <a:solidFill>
            <a:schemeClr val="tx1">
              <a:lumMod val="75000"/>
              <a:lumOff val="25000"/>
            </a:schemeClr>
          </a:solidFill>
          <a:latin typeface="+mn-lt"/>
          <a:ea typeface="+mn-ea"/>
          <a:cs typeface="+mn-cs"/>
        </a:defRPr>
      </a:lvl5pPr>
      <a:lvl6pPr marL="7988198" indent="-877824" algn="l" defTabSz="4389120" rtl="0" eaLnBrk="1" latinLnBrk="0" hangingPunct="1">
        <a:spcBef>
          <a:spcPct val="20000"/>
        </a:spcBef>
        <a:spcAft>
          <a:spcPts val="1440"/>
        </a:spcAft>
        <a:buClr>
          <a:schemeClr val="accent6">
            <a:lumMod val="75000"/>
          </a:schemeClr>
        </a:buClr>
        <a:buSzPct val="130000"/>
        <a:buFont typeface="Georgia" pitchFamily="18" charset="0"/>
        <a:buChar char="*"/>
        <a:defRPr sz="6700" kern="1200">
          <a:solidFill>
            <a:schemeClr val="tx1">
              <a:lumMod val="75000"/>
              <a:lumOff val="25000"/>
            </a:schemeClr>
          </a:solidFill>
          <a:latin typeface="+mn-lt"/>
          <a:ea typeface="+mn-ea"/>
          <a:cs typeface="+mn-cs"/>
        </a:defRPr>
      </a:lvl6pPr>
      <a:lvl7pPr marL="9436608" indent="-877824" algn="l" defTabSz="4389120" rtl="0" eaLnBrk="1" latinLnBrk="0" hangingPunct="1">
        <a:spcBef>
          <a:spcPct val="20000"/>
        </a:spcBef>
        <a:spcAft>
          <a:spcPts val="1440"/>
        </a:spcAft>
        <a:buClr>
          <a:schemeClr val="accent6">
            <a:lumMod val="75000"/>
          </a:schemeClr>
        </a:buClr>
        <a:buSzPct val="130000"/>
        <a:buFont typeface="Georgia" pitchFamily="18" charset="0"/>
        <a:buChar char="*"/>
        <a:defRPr sz="6700" kern="1200">
          <a:solidFill>
            <a:schemeClr val="tx1">
              <a:lumMod val="75000"/>
              <a:lumOff val="25000"/>
            </a:schemeClr>
          </a:solidFill>
          <a:latin typeface="+mn-lt"/>
          <a:ea typeface="+mn-ea"/>
          <a:cs typeface="+mn-cs"/>
        </a:defRPr>
      </a:lvl7pPr>
      <a:lvl8pPr marL="10972800" indent="-877824" algn="l" defTabSz="4389120" rtl="0" eaLnBrk="1" latinLnBrk="0" hangingPunct="1">
        <a:spcBef>
          <a:spcPct val="20000"/>
        </a:spcBef>
        <a:spcAft>
          <a:spcPts val="1440"/>
        </a:spcAft>
        <a:buClr>
          <a:schemeClr val="accent6">
            <a:lumMod val="75000"/>
          </a:schemeClr>
        </a:buClr>
        <a:buSzPct val="130000"/>
        <a:buFont typeface="Georgia" pitchFamily="18" charset="0"/>
        <a:buChar char="*"/>
        <a:defRPr sz="6700" kern="1200">
          <a:solidFill>
            <a:schemeClr val="tx1">
              <a:lumMod val="75000"/>
              <a:lumOff val="25000"/>
            </a:schemeClr>
          </a:solidFill>
          <a:latin typeface="+mn-lt"/>
          <a:ea typeface="+mn-ea"/>
          <a:cs typeface="+mn-cs"/>
        </a:defRPr>
      </a:lvl8pPr>
      <a:lvl9pPr marL="12421210" indent="-877824" algn="l" defTabSz="4389120" rtl="0" eaLnBrk="1" latinLnBrk="0" hangingPunct="1">
        <a:spcBef>
          <a:spcPct val="20000"/>
        </a:spcBef>
        <a:spcAft>
          <a:spcPts val="1440"/>
        </a:spcAft>
        <a:buClr>
          <a:schemeClr val="accent6">
            <a:lumMod val="75000"/>
          </a:schemeClr>
        </a:buClr>
        <a:buSzPct val="130000"/>
        <a:buFont typeface="Georgia" pitchFamily="18" charset="0"/>
        <a:buChar char="*"/>
        <a:defRPr sz="6700" kern="1200">
          <a:solidFill>
            <a:schemeClr val="tx1">
              <a:lumMod val="75000"/>
              <a:lumOff val="25000"/>
            </a:schemeClr>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3727" y="13531275"/>
            <a:ext cx="6089401" cy="406569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96205" y="9465579"/>
            <a:ext cx="5559093" cy="3962073"/>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88876" y="9465579"/>
            <a:ext cx="6095497" cy="4065696"/>
          </a:xfrm>
          <a:prstGeom prst="rect">
            <a:avLst/>
          </a:prstGeom>
        </p:spPr>
      </p:pic>
      <p:sp>
        <p:nvSpPr>
          <p:cNvPr id="8" name="Rectangle 7"/>
          <p:cNvSpPr/>
          <p:nvPr/>
        </p:nvSpPr>
        <p:spPr>
          <a:xfrm>
            <a:off x="4043615" y="2636460"/>
            <a:ext cx="5739072" cy="1200329"/>
          </a:xfrm>
          <a:prstGeom prst="rect">
            <a:avLst/>
          </a:prstGeom>
        </p:spPr>
        <p:txBody>
          <a:bodyPr wrap="none">
            <a:spAutoFit/>
          </a:bodyPr>
          <a:lstStyle/>
          <a:p>
            <a:pPr lvl="0" algn="ctr"/>
            <a:r>
              <a:rPr lang="en-US" sz="7200" b="1" dirty="0" smtClean="0">
                <a:ln w="17780" cmpd="sng">
                  <a:solidFill>
                    <a:srgbClr val="4F81BD">
                      <a:tint val="3000"/>
                    </a:srgbClr>
                  </a:solidFill>
                  <a:prstDash val="solid"/>
                  <a:miter lim="800000"/>
                </a:ln>
                <a:gradFill>
                  <a:gsLst>
                    <a:gs pos="10000">
                      <a:srgbClr val="4F81BD">
                        <a:tint val="63000"/>
                        <a:sat val="105000"/>
                      </a:srgbClr>
                    </a:gs>
                    <a:gs pos="90000">
                      <a:srgbClr val="4F81BD">
                        <a:shade val="50000"/>
                        <a:satMod val="100000"/>
                      </a:srgbClr>
                    </a:gs>
                  </a:gsLst>
                  <a:lin ang="5400000"/>
                </a:gradFill>
                <a:effectLst>
                  <a:outerShdw blurRad="55000" dist="50800" dir="5400000" algn="tl">
                    <a:srgbClr val="000000">
                      <a:alpha val="33000"/>
                    </a:srgbClr>
                  </a:outerShdw>
                </a:effectLst>
              </a:rPr>
              <a:t>Introduction</a:t>
            </a:r>
            <a:r>
              <a:rPr lang="en-US" sz="5400" b="1" dirty="0" smtClean="0">
                <a:ln w="17780" cmpd="sng">
                  <a:solidFill>
                    <a:srgbClr val="4F81BD">
                      <a:tint val="3000"/>
                    </a:srgbClr>
                  </a:solidFill>
                  <a:prstDash val="solid"/>
                  <a:miter lim="800000"/>
                </a:ln>
                <a:gradFill>
                  <a:gsLst>
                    <a:gs pos="10000">
                      <a:srgbClr val="4F81BD">
                        <a:tint val="63000"/>
                        <a:sat val="105000"/>
                      </a:srgbClr>
                    </a:gs>
                    <a:gs pos="90000">
                      <a:srgbClr val="4F81BD">
                        <a:shade val="50000"/>
                        <a:satMod val="100000"/>
                      </a:srgbClr>
                    </a:gs>
                  </a:gsLst>
                  <a:lin ang="5400000"/>
                </a:gradFill>
                <a:effectLst>
                  <a:outerShdw blurRad="55000" dist="50800" dir="5400000" algn="tl">
                    <a:srgbClr val="000000">
                      <a:alpha val="33000"/>
                    </a:srgbClr>
                  </a:outerShdw>
                </a:effectLst>
              </a:rPr>
              <a:t> </a:t>
            </a:r>
            <a:endParaRPr lang="en-US" sz="5400" b="1" dirty="0">
              <a:ln w="17780" cmpd="sng">
                <a:solidFill>
                  <a:srgbClr val="4F81BD">
                    <a:tint val="3000"/>
                  </a:srgbClr>
                </a:solidFill>
                <a:prstDash val="solid"/>
                <a:miter lim="800000"/>
              </a:ln>
              <a:gradFill>
                <a:gsLst>
                  <a:gs pos="10000">
                    <a:srgbClr val="4F81BD">
                      <a:tint val="63000"/>
                      <a:sat val="105000"/>
                    </a:srgbClr>
                  </a:gs>
                  <a:gs pos="90000">
                    <a:srgbClr val="4F81BD">
                      <a:shade val="50000"/>
                      <a:satMod val="100000"/>
                    </a:srgbClr>
                  </a:gs>
                </a:gsLst>
                <a:lin ang="5400000"/>
              </a:gradFill>
              <a:effectLst>
                <a:outerShdw blurRad="55000" dist="50800" dir="5400000" algn="tl">
                  <a:srgbClr val="000000">
                    <a:alpha val="33000"/>
                  </a:srgbClr>
                </a:outerShdw>
              </a:effectLst>
            </a:endParaRPr>
          </a:p>
        </p:txBody>
      </p:sp>
      <p:sp>
        <p:nvSpPr>
          <p:cNvPr id="9" name="Rectangle 8"/>
          <p:cNvSpPr/>
          <p:nvPr/>
        </p:nvSpPr>
        <p:spPr>
          <a:xfrm>
            <a:off x="4871225" y="13833330"/>
            <a:ext cx="3770584" cy="1200329"/>
          </a:xfrm>
          <a:prstGeom prst="rect">
            <a:avLst/>
          </a:prstGeom>
          <a:noFill/>
        </p:spPr>
        <p:txBody>
          <a:bodyPr wrap="none" lIns="91440" tIns="45720" rIns="91440" bIns="45720">
            <a:spAutoFit/>
          </a:bodyPr>
          <a:lstStyle/>
          <a:p>
            <a:pPr algn="ctr"/>
            <a:r>
              <a:rPr lang="en-US" sz="72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Methods</a:t>
            </a:r>
            <a:endParaRPr lang="en-US" sz="72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10" name="Rectangle 9"/>
          <p:cNvSpPr/>
          <p:nvPr/>
        </p:nvSpPr>
        <p:spPr>
          <a:xfrm>
            <a:off x="15875490" y="422880"/>
            <a:ext cx="11229164" cy="1569660"/>
          </a:xfrm>
          <a:prstGeom prst="rect">
            <a:avLst/>
          </a:prstGeom>
          <a:noFill/>
        </p:spPr>
        <p:txBody>
          <a:bodyPr wrap="none" lIns="91440" tIns="45720" rIns="91440" bIns="45720">
            <a:spAutoFit/>
          </a:bodyPr>
          <a:lstStyle/>
          <a:p>
            <a:pPr algn="ctr"/>
            <a:r>
              <a:rPr lang="en-US" sz="9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Twitter: Real or Fake?</a:t>
            </a:r>
            <a:endParaRPr lang="en-US" sz="96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2" name="TextBox 1"/>
          <p:cNvSpPr txBox="1"/>
          <p:nvPr/>
        </p:nvSpPr>
        <p:spPr>
          <a:xfrm>
            <a:off x="646640" y="4267200"/>
            <a:ext cx="12533021" cy="9264075"/>
          </a:xfrm>
          <a:prstGeom prst="rect">
            <a:avLst/>
          </a:prstGeom>
          <a:noFill/>
        </p:spPr>
        <p:txBody>
          <a:bodyPr wrap="square" rtlCol="0">
            <a:spAutoFit/>
          </a:bodyPr>
          <a:lstStyle/>
          <a:p>
            <a:pPr>
              <a:lnSpc>
                <a:spcPct val="200000"/>
              </a:lnSpc>
            </a:pPr>
            <a:r>
              <a:rPr lang="en-US" sz="2800" dirty="0" smtClean="0">
                <a:latin typeface="Times New Roman" pitchFamily="18" charset="0"/>
                <a:cs typeface="Times New Roman" pitchFamily="18" charset="0"/>
              </a:rPr>
              <a:t>        The </a:t>
            </a:r>
            <a:r>
              <a:rPr lang="en-US" sz="2800" dirty="0">
                <a:latin typeface="Times New Roman" pitchFamily="18" charset="0"/>
                <a:cs typeface="Times New Roman" pitchFamily="18" charset="0"/>
              </a:rPr>
              <a:t>main point of our research is to figure out </a:t>
            </a:r>
            <a:r>
              <a:rPr lang="en-US" sz="2800" dirty="0" smtClean="0">
                <a:latin typeface="Times New Roman" pitchFamily="18" charset="0"/>
                <a:cs typeface="Times New Roman" pitchFamily="18" charset="0"/>
              </a:rPr>
              <a:t>why Twitter </a:t>
            </a:r>
            <a:r>
              <a:rPr lang="en-US" sz="2800" dirty="0">
                <a:latin typeface="Times New Roman" pitchFamily="18" charset="0"/>
                <a:cs typeface="Times New Roman" pitchFamily="18" charset="0"/>
              </a:rPr>
              <a:t>users create these accounts and why users follow these parody accounts. A parody account is an imitation of the style of a particular writer, artist, or genre with deliberate exaggeration for comic effect. These accounts can be made by any users on Twitter and normally are left </a:t>
            </a:r>
            <a:r>
              <a:rPr lang="en-US" sz="2800" dirty="0" smtClean="0">
                <a:latin typeface="Times New Roman" pitchFamily="18" charset="0"/>
                <a:cs typeface="Times New Roman" pitchFamily="18" charset="0"/>
              </a:rPr>
              <a:t>public, opposed to a private account, </a:t>
            </a:r>
            <a:r>
              <a:rPr lang="en-US" sz="2800" dirty="0">
                <a:latin typeface="Times New Roman" pitchFamily="18" charset="0"/>
                <a:cs typeface="Times New Roman" pitchFamily="18" charset="0"/>
              </a:rPr>
              <a:t>so anyone can follow these </a:t>
            </a:r>
            <a:r>
              <a:rPr lang="en-US" sz="2800" dirty="0" smtClean="0">
                <a:latin typeface="Times New Roman" pitchFamily="18" charset="0"/>
                <a:cs typeface="Times New Roman" pitchFamily="18" charset="0"/>
              </a:rPr>
              <a:t>accounts. </a:t>
            </a:r>
          </a:p>
          <a:p>
            <a:pPr>
              <a:lnSpc>
                <a:spcPct val="200000"/>
              </a:lnSpc>
            </a:pPr>
            <a:endParaRPr lang="en-US" sz="2800" dirty="0">
              <a:latin typeface="Times New Roman" pitchFamily="18" charset="0"/>
              <a:cs typeface="Times New Roman" pitchFamily="18" charset="0"/>
            </a:endParaRPr>
          </a:p>
          <a:p>
            <a:pPr>
              <a:lnSpc>
                <a:spcPct val="200000"/>
              </a:lnSpc>
            </a:pPr>
            <a:r>
              <a:rPr lang="en-US" sz="2800" dirty="0" smtClean="0">
                <a:latin typeface="Times New Roman" pitchFamily="18" charset="0"/>
                <a:cs typeface="Times New Roman" pitchFamily="18" charset="0"/>
              </a:rPr>
              <a:t>        We </a:t>
            </a:r>
            <a:r>
              <a:rPr lang="en-US" sz="2800" dirty="0">
                <a:latin typeface="Times New Roman" pitchFamily="18" charset="0"/>
                <a:cs typeface="Times New Roman" pitchFamily="18" charset="0"/>
              </a:rPr>
              <a:t>are also interested in how these parody accounts gain so much attention from the public and have followers of </a:t>
            </a:r>
            <a:r>
              <a:rPr lang="en-US" sz="2800" dirty="0" smtClean="0">
                <a:latin typeface="Times New Roman" pitchFamily="18" charset="0"/>
                <a:cs typeface="Times New Roman" pitchFamily="18" charset="0"/>
              </a:rPr>
              <a:t>200,000 </a:t>
            </a:r>
            <a:r>
              <a:rPr lang="en-US" sz="2800" dirty="0">
                <a:latin typeface="Times New Roman" pitchFamily="18" charset="0"/>
                <a:cs typeface="Times New Roman" pitchFamily="18" charset="0"/>
              </a:rPr>
              <a:t>and more. </a:t>
            </a:r>
            <a:r>
              <a:rPr lang="en-US" sz="2800" dirty="0" smtClean="0">
                <a:latin typeface="Times New Roman" pitchFamily="18" charset="0"/>
                <a:cs typeface="Times New Roman" pitchFamily="18" charset="0"/>
              </a:rPr>
              <a:t>Since </a:t>
            </a:r>
            <a:r>
              <a:rPr lang="en-US" sz="2800" dirty="0">
                <a:latin typeface="Times New Roman" pitchFamily="18" charset="0"/>
                <a:cs typeface="Times New Roman" pitchFamily="18" charset="0"/>
              </a:rPr>
              <a:t>Twitter is </a:t>
            </a:r>
            <a:r>
              <a:rPr lang="en-US" sz="2800" dirty="0" smtClean="0">
                <a:latin typeface="Times New Roman" pitchFamily="18" charset="0"/>
                <a:cs typeface="Times New Roman" pitchFamily="18" charset="0"/>
              </a:rPr>
              <a:t>playing such a big role in </a:t>
            </a:r>
            <a:r>
              <a:rPr lang="en-US" sz="2800" dirty="0">
                <a:latin typeface="Times New Roman" pitchFamily="18" charset="0"/>
                <a:cs typeface="Times New Roman" pitchFamily="18" charset="0"/>
              </a:rPr>
              <a:t>spreading information and knowledge </a:t>
            </a:r>
            <a:r>
              <a:rPr lang="en-US" sz="2800" dirty="0" smtClean="0">
                <a:latin typeface="Times New Roman" pitchFamily="18" charset="0"/>
                <a:cs typeface="Times New Roman" pitchFamily="18" charset="0"/>
              </a:rPr>
              <a:t>to the public, it’s </a:t>
            </a:r>
            <a:r>
              <a:rPr lang="en-US" sz="2800" dirty="0">
                <a:latin typeface="Times New Roman" pitchFamily="18" charset="0"/>
                <a:cs typeface="Times New Roman" pitchFamily="18" charset="0"/>
              </a:rPr>
              <a:t>vital to know to what extent people are consuming false </a:t>
            </a:r>
            <a:r>
              <a:rPr lang="en-US" sz="2800" dirty="0" smtClean="0">
                <a:latin typeface="Times New Roman" pitchFamily="18" charset="0"/>
                <a:cs typeface="Times New Roman" pitchFamily="18" charset="0"/>
              </a:rPr>
              <a:t>information</a:t>
            </a:r>
            <a:r>
              <a:rPr lang="en-US" sz="2800" dirty="0" smtClean="0"/>
              <a:t>. </a:t>
            </a:r>
            <a:endParaRPr lang="en-US" sz="2800" dirty="0"/>
          </a:p>
          <a:p>
            <a:endParaRPr lang="en-US" sz="1800" dirty="0" smtClean="0"/>
          </a:p>
          <a:p>
            <a:endParaRPr lang="en-US" sz="1800" dirty="0"/>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134850" y="0"/>
            <a:ext cx="2857500" cy="2857500"/>
          </a:xfrm>
          <a:prstGeom prst="rect">
            <a:avLst/>
          </a:prstGeom>
        </p:spPr>
      </p:pic>
      <p:sp>
        <p:nvSpPr>
          <p:cNvPr id="12" name="TextBox 11"/>
          <p:cNvSpPr txBox="1"/>
          <p:nvPr/>
        </p:nvSpPr>
        <p:spPr>
          <a:xfrm>
            <a:off x="599016" y="15033659"/>
            <a:ext cx="12552070" cy="10741402"/>
          </a:xfrm>
          <a:prstGeom prst="rect">
            <a:avLst/>
          </a:prstGeom>
          <a:noFill/>
        </p:spPr>
        <p:txBody>
          <a:bodyPr wrap="square" rtlCol="0">
            <a:spAutoFit/>
          </a:bodyPr>
          <a:lstStyle/>
          <a:p>
            <a:pPr>
              <a:lnSpc>
                <a:spcPct val="200000"/>
              </a:lnSpc>
            </a:pPr>
            <a:r>
              <a:rPr lang="en-US" sz="2800" dirty="0" smtClean="0">
                <a:latin typeface="Times New Roman" pitchFamily="18" charset="0"/>
                <a:cs typeface="Times New Roman" pitchFamily="18" charset="0"/>
              </a:rPr>
              <a:t>        For </a:t>
            </a:r>
            <a:r>
              <a:rPr lang="en-US" sz="2800" dirty="0">
                <a:latin typeface="Times New Roman" pitchFamily="18" charset="0"/>
                <a:cs typeface="Times New Roman" pitchFamily="18" charset="0"/>
              </a:rPr>
              <a:t>the first part of our research we created a </a:t>
            </a:r>
            <a:r>
              <a:rPr lang="en-US" sz="2800" dirty="0" smtClean="0">
                <a:latin typeface="Times New Roman" pitchFamily="18" charset="0"/>
                <a:cs typeface="Times New Roman" pitchFamily="18" charset="0"/>
              </a:rPr>
              <a:t>survey on survey monkey and sent it out via Facebook, email, and oncourse. There were a total of five questions on the survey: </a:t>
            </a:r>
          </a:p>
          <a:p>
            <a:endParaRPr lang="en-US" sz="2800" dirty="0">
              <a:latin typeface="Times New Roman" pitchFamily="18" charset="0"/>
              <a:cs typeface="Times New Roman" pitchFamily="18" charset="0"/>
            </a:endParaRPr>
          </a:p>
          <a:p>
            <a:pPr marL="342900" indent="-342900">
              <a:buFont typeface="Arial" pitchFamily="34" charset="0"/>
              <a:buChar char="•"/>
            </a:pPr>
            <a:endParaRPr lang="en-US" sz="2800" dirty="0" smtClean="0">
              <a:latin typeface="Times New Roman" pitchFamily="18" charset="0"/>
              <a:cs typeface="Times New Roman" pitchFamily="18" charset="0"/>
            </a:endParaRPr>
          </a:p>
          <a:p>
            <a:pPr marL="342900" indent="-342900">
              <a:buFont typeface="Arial" pitchFamily="34" charset="0"/>
              <a:buChar char="•"/>
            </a:pPr>
            <a:endParaRPr lang="en-US" sz="2800" dirty="0" smtClean="0">
              <a:latin typeface="Times New Roman" pitchFamily="18" charset="0"/>
              <a:cs typeface="Times New Roman" pitchFamily="18" charset="0"/>
            </a:endParaRPr>
          </a:p>
          <a:p>
            <a:pPr marL="342900" indent="-342900">
              <a:buFont typeface="Arial" pitchFamily="34" charset="0"/>
              <a:buChar char="•"/>
            </a:pPr>
            <a:r>
              <a:rPr lang="en-US" sz="2800" dirty="0" smtClean="0">
                <a:latin typeface="Times New Roman" pitchFamily="18" charset="0"/>
                <a:cs typeface="Times New Roman" pitchFamily="18" charset="0"/>
              </a:rPr>
              <a:t>Do </a:t>
            </a:r>
            <a:r>
              <a:rPr lang="en-US" sz="2800" dirty="0">
                <a:latin typeface="Times New Roman" pitchFamily="18" charset="0"/>
                <a:cs typeface="Times New Roman" pitchFamily="18" charset="0"/>
              </a:rPr>
              <a:t>you follow a parody account on Twitter? yes or no? If yes, why? </a:t>
            </a:r>
            <a:endParaRPr lang="en-US" sz="2800" dirty="0" smtClean="0">
              <a:latin typeface="Times New Roman" pitchFamily="18" charset="0"/>
              <a:cs typeface="Times New Roman" pitchFamily="18" charset="0"/>
            </a:endParaRPr>
          </a:p>
          <a:p>
            <a:pPr marL="342900" indent="-342900">
              <a:buFont typeface="Arial" pitchFamily="34" charset="0"/>
              <a:buChar char="•"/>
            </a:pPr>
            <a:endParaRPr lang="en-US" sz="2800" dirty="0">
              <a:latin typeface="Times New Roman" pitchFamily="18" charset="0"/>
              <a:cs typeface="Times New Roman" pitchFamily="18" charset="0"/>
            </a:endParaRPr>
          </a:p>
          <a:p>
            <a:pPr marL="342900" indent="-342900">
              <a:buFont typeface="Arial" pitchFamily="34" charset="0"/>
              <a:buChar char="•"/>
            </a:pPr>
            <a:r>
              <a:rPr lang="en-US" sz="2800" dirty="0" smtClean="0">
                <a:latin typeface="Times New Roman" pitchFamily="18" charset="0"/>
                <a:cs typeface="Times New Roman" pitchFamily="18" charset="0"/>
              </a:rPr>
              <a:t>How many Twitter parody accounts do you follow?</a:t>
            </a:r>
          </a:p>
          <a:p>
            <a:pPr marL="342900" indent="-342900">
              <a:buFont typeface="Arial" pitchFamily="34" charset="0"/>
              <a:buChar char="•"/>
            </a:pPr>
            <a:endParaRPr lang="en-US" sz="2800" dirty="0">
              <a:latin typeface="Times New Roman" pitchFamily="18" charset="0"/>
              <a:cs typeface="Times New Roman" pitchFamily="18" charset="0"/>
            </a:endParaRPr>
          </a:p>
          <a:p>
            <a:pPr marL="342900" indent="-342900">
              <a:buFont typeface="Arial" pitchFamily="34" charset="0"/>
              <a:buChar char="•"/>
            </a:pPr>
            <a:r>
              <a:rPr lang="en-US" sz="2800" dirty="0">
                <a:latin typeface="Times New Roman" pitchFamily="18" charset="0"/>
                <a:cs typeface="Times New Roman" pitchFamily="18" charset="0"/>
              </a:rPr>
              <a:t> Did you know that you were following a parody account versus the real account? If yes, how</a:t>
            </a:r>
            <a:r>
              <a:rPr lang="en-US" sz="2800" dirty="0" smtClean="0">
                <a:latin typeface="Times New Roman" pitchFamily="18" charset="0"/>
                <a:cs typeface="Times New Roman" pitchFamily="18" charset="0"/>
              </a:rPr>
              <a:t>?</a:t>
            </a:r>
          </a:p>
          <a:p>
            <a:pPr marL="342900" indent="-342900">
              <a:buFont typeface="Arial" pitchFamily="34" charset="0"/>
              <a:buChar char="•"/>
            </a:pPr>
            <a:endParaRPr lang="en-US" sz="2800" dirty="0">
              <a:latin typeface="Times New Roman" pitchFamily="18" charset="0"/>
              <a:cs typeface="Times New Roman" pitchFamily="18" charset="0"/>
            </a:endParaRPr>
          </a:p>
          <a:p>
            <a:pPr marL="342900" indent="-342900">
              <a:buFont typeface="Arial" pitchFamily="34" charset="0"/>
              <a:buChar char="•"/>
            </a:pPr>
            <a:r>
              <a:rPr lang="en-US" sz="2800" dirty="0">
                <a:latin typeface="Times New Roman" pitchFamily="18" charset="0"/>
                <a:cs typeface="Times New Roman" pitchFamily="18" charset="0"/>
              </a:rPr>
              <a:t>Do you think that following these parody accounts allows you to learn more about the celebrities? If yes, why</a:t>
            </a:r>
            <a:r>
              <a:rPr lang="en-US" sz="2800" dirty="0" smtClean="0">
                <a:latin typeface="Times New Roman" pitchFamily="18" charset="0"/>
                <a:cs typeface="Times New Roman" pitchFamily="18" charset="0"/>
              </a:rPr>
              <a:t>?</a:t>
            </a:r>
          </a:p>
          <a:p>
            <a:pPr marL="342900" indent="-342900">
              <a:buFont typeface="Arial" pitchFamily="34" charset="0"/>
              <a:buChar char="•"/>
            </a:pPr>
            <a:endParaRPr lang="en-US" sz="2800" dirty="0">
              <a:latin typeface="Times New Roman" pitchFamily="18" charset="0"/>
              <a:cs typeface="Times New Roman" pitchFamily="18" charset="0"/>
            </a:endParaRPr>
          </a:p>
          <a:p>
            <a:pPr marL="342900" indent="-342900">
              <a:buFont typeface="Arial" pitchFamily="34" charset="0"/>
              <a:buChar char="•"/>
            </a:pPr>
            <a:r>
              <a:rPr lang="en-US" sz="2800" dirty="0">
                <a:latin typeface="Times New Roman" pitchFamily="18" charset="0"/>
                <a:cs typeface="Times New Roman" pitchFamily="18" charset="0"/>
              </a:rPr>
              <a:t>What is your main reason for following a parody account</a:t>
            </a:r>
            <a:r>
              <a:rPr lang="en-US" sz="2800" dirty="0" smtClean="0">
                <a:latin typeface="Times New Roman" pitchFamily="18" charset="0"/>
                <a:cs typeface="Times New Roman" pitchFamily="18" charset="0"/>
              </a:rPr>
              <a:t>?</a:t>
            </a:r>
          </a:p>
          <a:p>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400" dirty="0"/>
          </a:p>
          <a:p>
            <a:endParaRPr lang="en-US" sz="2400" dirty="0"/>
          </a:p>
        </p:txBody>
      </p:sp>
      <p:sp>
        <p:nvSpPr>
          <p:cNvPr id="13" name="TextBox 12"/>
          <p:cNvSpPr txBox="1"/>
          <p:nvPr/>
        </p:nvSpPr>
        <p:spPr>
          <a:xfrm>
            <a:off x="655107" y="25124762"/>
            <a:ext cx="12524554" cy="5139869"/>
          </a:xfrm>
          <a:prstGeom prst="rect">
            <a:avLst/>
          </a:prstGeom>
          <a:noFill/>
        </p:spPr>
        <p:txBody>
          <a:bodyPr wrap="square" rtlCol="0">
            <a:spAutoFit/>
          </a:bodyPr>
          <a:lstStyle/>
          <a:p>
            <a:pPr>
              <a:lnSpc>
                <a:spcPct val="200000"/>
              </a:lnSpc>
            </a:pPr>
            <a:r>
              <a:rPr lang="en-US" sz="2800" dirty="0" smtClean="0">
                <a:latin typeface="Times New Roman" pitchFamily="18" charset="0"/>
                <a:cs typeface="Times New Roman" pitchFamily="18" charset="0"/>
              </a:rPr>
              <a:t>         For the second part of our research we used Twitter API to collect data about followers of certain celebrities. We chose a random sample of 10 musical artist pairs. Each pair consists of the parody account and its real counterpart. Our overall goal was to extract from the collected data meaningful conclusions about the phenomenon of parody accounts on Twitter. </a:t>
            </a:r>
            <a:endParaRPr lang="en-US" sz="2400" dirty="0"/>
          </a:p>
          <a:p>
            <a:endParaRPr lang="en-US" sz="2400" dirty="0" smtClean="0"/>
          </a:p>
          <a:p>
            <a:endParaRPr lang="en-US" sz="2400" dirty="0"/>
          </a:p>
        </p:txBody>
      </p:sp>
      <p:sp>
        <p:nvSpPr>
          <p:cNvPr id="14" name="Rectangle 13"/>
          <p:cNvSpPr/>
          <p:nvPr/>
        </p:nvSpPr>
        <p:spPr>
          <a:xfrm>
            <a:off x="18322807" y="7658124"/>
            <a:ext cx="6410729" cy="1200329"/>
          </a:xfrm>
          <a:prstGeom prst="rect">
            <a:avLst/>
          </a:prstGeom>
          <a:noFill/>
        </p:spPr>
        <p:txBody>
          <a:bodyPr wrap="none" lIns="91440" tIns="45720" rIns="91440" bIns="45720">
            <a:spAutoFit/>
          </a:bodyPr>
          <a:lstStyle/>
          <a:p>
            <a:pPr algn="ctr"/>
            <a:r>
              <a:rPr lang="en-US" sz="72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Data &amp; Results</a:t>
            </a:r>
            <a:endParaRPr lang="en-US" sz="72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17" name="TextBox 16"/>
          <p:cNvSpPr txBox="1"/>
          <p:nvPr/>
        </p:nvSpPr>
        <p:spPr>
          <a:xfrm>
            <a:off x="15532427" y="17564455"/>
            <a:ext cx="12192000" cy="5262979"/>
          </a:xfrm>
          <a:prstGeom prst="rect">
            <a:avLst/>
          </a:prstGeom>
          <a:noFill/>
        </p:spPr>
        <p:txBody>
          <a:bodyPr wrap="square" rtlCol="0">
            <a:spAutoFit/>
          </a:bodyPr>
          <a:lstStyle/>
          <a:p>
            <a:pPr>
              <a:lnSpc>
                <a:spcPct val="200000"/>
              </a:lnSpc>
            </a:pPr>
            <a:r>
              <a:rPr lang="en-US" sz="2800" dirty="0" smtClean="0">
                <a:latin typeface="Times New Roman" pitchFamily="18" charset="0"/>
                <a:cs typeface="Times New Roman" pitchFamily="18" charset="0"/>
              </a:rPr>
              <a:t>        Nearly every single person that participated in our survey, answered that the main reason they follow parody accounts is for humor and entertainment. We received a couple of responses that said they follow the parody accounts for news and information as well. The rest of the data and results are organized into the graphs and charts below: </a:t>
            </a:r>
          </a:p>
          <a:p>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
        <p:nvSpPr>
          <p:cNvPr id="18" name="Rectangle 17"/>
          <p:cNvSpPr/>
          <p:nvPr/>
        </p:nvSpPr>
        <p:spPr>
          <a:xfrm>
            <a:off x="34899600" y="2362200"/>
            <a:ext cx="5211684" cy="1200329"/>
          </a:xfrm>
          <a:prstGeom prst="rect">
            <a:avLst/>
          </a:prstGeom>
          <a:noFill/>
        </p:spPr>
        <p:txBody>
          <a:bodyPr wrap="none" lIns="91440" tIns="45720" rIns="91440" bIns="45720">
            <a:spAutoFit/>
          </a:bodyPr>
          <a:lstStyle/>
          <a:p>
            <a:pPr algn="ctr"/>
            <a:r>
              <a:rPr lang="en-US" sz="72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Limitations</a:t>
            </a:r>
            <a:r>
              <a:rPr lang="en-US"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endParaRPr lang="en-US"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19" name="TextBox 18"/>
          <p:cNvSpPr txBox="1"/>
          <p:nvPr/>
        </p:nvSpPr>
        <p:spPr>
          <a:xfrm>
            <a:off x="31851600" y="4114800"/>
            <a:ext cx="11353977" cy="6052940"/>
          </a:xfrm>
          <a:prstGeom prst="rect">
            <a:avLst/>
          </a:prstGeom>
          <a:noFill/>
        </p:spPr>
        <p:txBody>
          <a:bodyPr wrap="square" rtlCol="0">
            <a:spAutoFit/>
          </a:bodyPr>
          <a:lstStyle/>
          <a:p>
            <a:pPr>
              <a:lnSpc>
                <a:spcPct val="200000"/>
              </a:lnSpc>
            </a:pPr>
            <a:r>
              <a:rPr lang="en-US" sz="2800" dirty="0" smtClean="0"/>
              <a:t>        One problem that we experienced during our research was the data we collected through our survey. Although we sent the survey out to a lot of people, we did not receive nearly as many responses as we would have liked to represent our data. As for the data mining process, we were only able to request 5000 followers 150 times per hour. Since some twitter accounts have millions of followers this became a problem. </a:t>
            </a:r>
            <a:endParaRPr lang="en-US" sz="2800" dirty="0"/>
          </a:p>
        </p:txBody>
      </p:sp>
      <p:sp>
        <p:nvSpPr>
          <p:cNvPr id="20" name="Rectangle 19"/>
          <p:cNvSpPr/>
          <p:nvPr/>
        </p:nvSpPr>
        <p:spPr>
          <a:xfrm>
            <a:off x="19870506" y="3689398"/>
            <a:ext cx="3315331" cy="923330"/>
          </a:xfrm>
          <a:prstGeom prst="rect">
            <a:avLst/>
          </a:prstGeom>
          <a:noFill/>
        </p:spPr>
        <p:txBody>
          <a:bodyPr wrap="none" lIns="91440" tIns="45720" rIns="91440" bIns="45720">
            <a:spAutoFit/>
          </a:bodyPr>
          <a:lstStyle/>
          <a:p>
            <a:pPr algn="ctr"/>
            <a:r>
              <a:rPr lang="en-US"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Question:</a:t>
            </a:r>
            <a:endParaRPr lang="en-US"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21" name="TextBox 20"/>
          <p:cNvSpPr txBox="1"/>
          <p:nvPr/>
        </p:nvSpPr>
        <p:spPr>
          <a:xfrm>
            <a:off x="17084592" y="4663793"/>
            <a:ext cx="8839200" cy="1384995"/>
          </a:xfrm>
          <a:prstGeom prst="rect">
            <a:avLst/>
          </a:prstGeom>
          <a:noFill/>
        </p:spPr>
        <p:txBody>
          <a:bodyPr wrap="square" rtlCol="0">
            <a:spAutoFit/>
          </a:bodyPr>
          <a:lstStyle/>
          <a:p>
            <a:r>
              <a:rPr lang="en-US" sz="2800" dirty="0" smtClean="0">
                <a:latin typeface="Times New Roman" pitchFamily="18" charset="0"/>
                <a:cs typeface="Times New Roman" pitchFamily="18" charset="0"/>
              </a:rPr>
              <a:t>     Our </a:t>
            </a:r>
            <a:r>
              <a:rPr lang="en-US" sz="2800" dirty="0">
                <a:latin typeface="Times New Roman" pitchFamily="18" charset="0"/>
                <a:cs typeface="Times New Roman" pitchFamily="18" charset="0"/>
              </a:rPr>
              <a:t>goal is to find out whether people following parody accounts know the real counterpart or not. If they know, why do they still follow that parody?</a:t>
            </a:r>
          </a:p>
        </p:txBody>
      </p:sp>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974348" y="47853"/>
            <a:ext cx="2852737" cy="285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TextBox 21"/>
          <p:cNvSpPr txBox="1"/>
          <p:nvPr/>
        </p:nvSpPr>
        <p:spPr>
          <a:xfrm>
            <a:off x="14992350" y="2357116"/>
            <a:ext cx="12677198" cy="830997"/>
          </a:xfrm>
          <a:prstGeom prst="rect">
            <a:avLst/>
          </a:prstGeom>
          <a:noFill/>
        </p:spPr>
        <p:txBody>
          <a:bodyPr wrap="square" rtlCol="0">
            <a:spAutoFit/>
          </a:bodyPr>
          <a:lstStyle/>
          <a:p>
            <a:pPr marL="342900" indent="-342900" algn="ctr">
              <a:buFont typeface="Arial" pitchFamily="34" charset="0"/>
              <a:buChar char="•"/>
            </a:pPr>
            <a:r>
              <a:rPr lang="en-US" sz="2400" dirty="0"/>
              <a:t>Group Members: </a:t>
            </a:r>
            <a:r>
              <a:rPr lang="en-US" sz="2400" dirty="0" smtClean="0"/>
              <a:t>Michael </a:t>
            </a:r>
            <a:r>
              <a:rPr lang="en-US" sz="2400" dirty="0" err="1" smtClean="0"/>
              <a:t>Kinkoph</a:t>
            </a:r>
            <a:r>
              <a:rPr lang="en-US" sz="2400" dirty="0" smtClean="0"/>
              <a:t>, </a:t>
            </a:r>
            <a:r>
              <a:rPr lang="en-US" sz="2400" dirty="0"/>
              <a:t>Morgan </a:t>
            </a:r>
            <a:r>
              <a:rPr lang="en-US" sz="2400" dirty="0" err="1" smtClean="0"/>
              <a:t>Soladine</a:t>
            </a:r>
            <a:r>
              <a:rPr lang="en-US" sz="2400" dirty="0" smtClean="0"/>
              <a:t>, Josh </a:t>
            </a:r>
            <a:r>
              <a:rPr lang="en-US" sz="2400" dirty="0" err="1" smtClean="0"/>
              <a:t>Sefton</a:t>
            </a:r>
            <a:r>
              <a:rPr lang="en-US" sz="2400" dirty="0" smtClean="0"/>
              <a:t>, and Hani </a:t>
            </a:r>
            <a:r>
              <a:rPr lang="en-US" sz="2400" dirty="0" err="1" smtClean="0"/>
              <a:t>Dawoud</a:t>
            </a:r>
            <a:endParaRPr lang="en-US" sz="2400" dirty="0"/>
          </a:p>
          <a:p>
            <a:pPr marL="342900" indent="-342900" algn="ctr">
              <a:buFont typeface="Arial" pitchFamily="34" charset="0"/>
              <a:buChar char="•"/>
            </a:pPr>
            <a:r>
              <a:rPr lang="en-US" sz="2400" dirty="0" smtClean="0"/>
              <a:t>School of Informatics and Computing Indiana University Bloomington </a:t>
            </a:r>
            <a:endParaRPr lang="en-US" sz="2400" dirty="0"/>
          </a:p>
        </p:txBody>
      </p:sp>
      <p:pic>
        <p:nvPicPr>
          <p:cNvPr id="23" name="Picture 2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138811" y="22174200"/>
            <a:ext cx="14979231" cy="7391401"/>
          </a:xfrm>
          <a:prstGeom prst="rect">
            <a:avLst/>
          </a:prstGeom>
        </p:spPr>
      </p:pic>
      <p:sp>
        <p:nvSpPr>
          <p:cNvPr id="24" name="Rectangle 23"/>
          <p:cNvSpPr/>
          <p:nvPr/>
        </p:nvSpPr>
        <p:spPr>
          <a:xfrm>
            <a:off x="35078237" y="11446615"/>
            <a:ext cx="5056192" cy="1200329"/>
          </a:xfrm>
          <a:prstGeom prst="rect">
            <a:avLst/>
          </a:prstGeom>
          <a:noFill/>
        </p:spPr>
        <p:txBody>
          <a:bodyPr wrap="none" lIns="91440" tIns="45720" rIns="91440" bIns="45720">
            <a:spAutoFit/>
          </a:bodyPr>
          <a:lstStyle/>
          <a:p>
            <a:pPr algn="ctr"/>
            <a:r>
              <a:rPr lang="en-US" sz="72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Conclusion</a:t>
            </a:r>
            <a:r>
              <a:rPr lang="en-US"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endParaRPr lang="en-US"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25" name="Rectangle 24"/>
          <p:cNvSpPr/>
          <p:nvPr/>
        </p:nvSpPr>
        <p:spPr>
          <a:xfrm>
            <a:off x="33375600" y="25908000"/>
            <a:ext cx="8921032" cy="1200329"/>
          </a:xfrm>
          <a:prstGeom prst="rect">
            <a:avLst/>
          </a:prstGeom>
          <a:noFill/>
        </p:spPr>
        <p:txBody>
          <a:bodyPr wrap="none" lIns="91440" tIns="45720" rIns="91440" bIns="45720">
            <a:spAutoFit/>
          </a:bodyPr>
          <a:lstStyle/>
          <a:p>
            <a:pPr algn="ctr"/>
            <a:r>
              <a:rPr lang="en-US" sz="72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Acknowledgements</a:t>
            </a:r>
            <a:r>
              <a:rPr lang="en-US"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endParaRPr lang="en-US"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26" name="TextBox 25"/>
          <p:cNvSpPr txBox="1"/>
          <p:nvPr/>
        </p:nvSpPr>
        <p:spPr>
          <a:xfrm>
            <a:off x="31851600" y="27355800"/>
            <a:ext cx="11353800" cy="3539430"/>
          </a:xfrm>
          <a:prstGeom prst="rect">
            <a:avLst/>
          </a:prstGeom>
          <a:noFill/>
        </p:spPr>
        <p:txBody>
          <a:bodyPr wrap="square" rtlCol="0">
            <a:spAutoFit/>
          </a:bodyPr>
          <a:lstStyle/>
          <a:p>
            <a:pPr>
              <a:lnSpc>
                <a:spcPct val="200000"/>
              </a:lnSpc>
            </a:pPr>
            <a:r>
              <a:rPr lang="en-US" sz="2800" dirty="0" smtClean="0"/>
              <a:t>        We would like to thank the students of Informatics I399 for participating in our survey to help collect data for our project. We would also like to thank our mentor, Hani </a:t>
            </a:r>
            <a:r>
              <a:rPr lang="en-US" sz="2800" dirty="0" err="1" smtClean="0"/>
              <a:t>Dawoud</a:t>
            </a:r>
            <a:r>
              <a:rPr lang="en-US" sz="2800" dirty="0" smtClean="0"/>
              <a:t>, for patiently working with us and helping us throughout the project.</a:t>
            </a:r>
            <a:endParaRPr lang="en-US" sz="2800" dirty="0"/>
          </a:p>
        </p:txBody>
      </p:sp>
      <p:sp>
        <p:nvSpPr>
          <p:cNvPr id="7" name="TextBox 6"/>
          <p:cNvSpPr txBox="1"/>
          <p:nvPr/>
        </p:nvSpPr>
        <p:spPr>
          <a:xfrm>
            <a:off x="31851600" y="12649200"/>
            <a:ext cx="11353800" cy="13449833"/>
          </a:xfrm>
          <a:prstGeom prst="rect">
            <a:avLst/>
          </a:prstGeom>
          <a:noFill/>
        </p:spPr>
        <p:txBody>
          <a:bodyPr wrap="square" rtlCol="0">
            <a:spAutoFit/>
          </a:bodyPr>
          <a:lstStyle/>
          <a:p>
            <a:pPr>
              <a:lnSpc>
                <a:spcPct val="200000"/>
              </a:lnSpc>
            </a:pPr>
            <a:r>
              <a:rPr lang="en-US" sz="2800" dirty="0" smtClean="0"/>
              <a:t>        After analyzing the data between our survey and data mining we found contrasting results. The survey had a bias audience as they were mainly college students and are perhaps the most </a:t>
            </a:r>
            <a:r>
              <a:rPr lang="en-US" sz="2800" dirty="0" smtClean="0"/>
              <a:t>knowledgeable </a:t>
            </a:r>
            <a:r>
              <a:rPr lang="en-US" sz="2800" dirty="0" smtClean="0"/>
              <a:t>age group about social media. The survey found that most people knew when they were only following a parody account. If they happen to only follow a parody account and not the real account it was usually for humor. The data mining results found that most people that follow a parody account of a celebrity do not follow their real account. This backs up the results of the survey somewhat because people are very aware whether they are following a parody account or a real account. However, the percentage of people that are not aware the account is a parody could be consuming false information on a daily basis. </a:t>
            </a:r>
            <a:r>
              <a:rPr lang="en-US" sz="2800" dirty="0"/>
              <a:t>Twitter is a key mean to spreading information and knowledge. It is vital to know to what extent people do consume false information. </a:t>
            </a:r>
          </a:p>
          <a:p>
            <a:r>
              <a:rPr lang="en-US" sz="2800" dirty="0" smtClean="0"/>
              <a:t> </a:t>
            </a:r>
            <a:endParaRPr lang="en-US" sz="2800" dirty="0"/>
          </a:p>
        </p:txBody>
      </p:sp>
      <p:sp>
        <p:nvSpPr>
          <p:cNvPr id="11" name="TextBox 10"/>
          <p:cNvSpPr txBox="1"/>
          <p:nvPr/>
        </p:nvSpPr>
        <p:spPr>
          <a:xfrm>
            <a:off x="15316200" y="30022800"/>
            <a:ext cx="12649200" cy="1384995"/>
          </a:xfrm>
          <a:prstGeom prst="rect">
            <a:avLst/>
          </a:prstGeom>
          <a:noFill/>
        </p:spPr>
        <p:txBody>
          <a:bodyPr wrap="square" rtlCol="0">
            <a:spAutoFit/>
          </a:bodyPr>
          <a:lstStyle/>
          <a:p>
            <a:r>
              <a:rPr lang="en-US" sz="2800" dirty="0" smtClean="0"/>
              <a:t>The results of the dataset showed that most parody account followers do not follow the real account. The percentage’s of parody account followers that do follow the real account of the corresponding artist is displayed above. </a:t>
            </a:r>
            <a:endParaRPr lang="en-US" sz="2800" dirty="0"/>
          </a:p>
        </p:txBody>
      </p:sp>
    </p:spTree>
    <p:extLst>
      <p:ext uri="{BB962C8B-B14F-4D97-AF65-F5344CB8AC3E}">
        <p14:creationId xmlns:p14="http://schemas.microsoft.com/office/powerpoint/2010/main" val="42222368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0026&quot;&gt;&lt;object type=&quot;3&quot; unique_id=&quot;10027&quot;&gt;&lt;property id=&quot;20148&quot; value=&quot;5&quot;/&gt;&lt;property id=&quot;20300&quot; value=&quot;Slide 1&quot;/&gt;&lt;property id=&quot;20307&quot; value=&quot;256&quot;/&gt;&lt;/object&gt;&lt;/object&gt;&lt;object type=&quot;8&quot; unique_id=&quot;10030&quot;&gt;&lt;/object&gt;&lt;/object&gt;&lt;/database&gt;"/>
  <p:tag name="SECTOMILLISECCONVERTED" val="1"/>
</p:tagLst>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221</TotalTime>
  <Words>793</Words>
  <Application>Microsoft Office PowerPoint</Application>
  <PresentationFormat>Custom</PresentationFormat>
  <Paragraphs>37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Slipstream</vt:lpstr>
      <vt:lpstr>PowerPoint Presentation</vt:lpstr>
    </vt:vector>
  </TitlesOfParts>
  <Company>Indiana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IU Student</dc:creator>
  <cp:lastModifiedBy>IU Student</cp:lastModifiedBy>
  <cp:revision>51</cp:revision>
  <dcterms:created xsi:type="dcterms:W3CDTF">2012-04-22T23:03:49Z</dcterms:created>
  <dcterms:modified xsi:type="dcterms:W3CDTF">2012-04-23T15:11:18Z</dcterms:modified>
</cp:coreProperties>
</file>